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0" r:id="rId5"/>
    <p:sldId id="285" r:id="rId6"/>
    <p:sldId id="286" r:id="rId7"/>
    <p:sldId id="301" r:id="rId8"/>
    <p:sldId id="261" r:id="rId9"/>
    <p:sldId id="269" r:id="rId10"/>
    <p:sldId id="260" r:id="rId11"/>
    <p:sldId id="268" r:id="rId12"/>
    <p:sldId id="267" r:id="rId13"/>
    <p:sldId id="266" r:id="rId14"/>
    <p:sldId id="265" r:id="rId15"/>
    <p:sldId id="264" r:id="rId16"/>
    <p:sldId id="257" r:id="rId17"/>
    <p:sldId id="300" r:id="rId18"/>
    <p:sldId id="263" r:id="rId19"/>
    <p:sldId id="298" r:id="rId20"/>
    <p:sldId id="258" r:id="rId21"/>
    <p:sldId id="262" r:id="rId22"/>
    <p:sldId id="299" r:id="rId23"/>
    <p:sldId id="302" r:id="rId24"/>
    <p:sldId id="274" r:id="rId25"/>
    <p:sldId id="275" r:id="rId26"/>
    <p:sldId id="284" r:id="rId27"/>
    <p:sldId id="276" r:id="rId28"/>
    <p:sldId id="277" r:id="rId29"/>
    <p:sldId id="278" r:id="rId30"/>
    <p:sldId id="280" r:id="rId31"/>
    <p:sldId id="281" r:id="rId32"/>
    <p:sldId id="282" r:id="rId33"/>
    <p:sldId id="283" r:id="rId34"/>
    <p:sldId id="287" r:id="rId35"/>
    <p:sldId id="259" r:id="rId36"/>
    <p:sldId id="297" r:id="rId37"/>
    <p:sldId id="288" r:id="rId38"/>
    <p:sldId id="289" r:id="rId39"/>
    <p:sldId id="290" r:id="rId40"/>
    <p:sldId id="291" r:id="rId41"/>
    <p:sldId id="293" r:id="rId42"/>
    <p:sldId id="294" r:id="rId43"/>
    <p:sldId id="295" r:id="rId44"/>
    <p:sldId id="296" r:id="rId45"/>
    <p:sldId id="303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2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6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0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1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4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8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7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5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2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19D30-8EF1-4392-B5FF-B9F1576F8499}" type="datetimeFigureOut">
              <a:rPr lang="pl-PL" smtClean="0"/>
              <a:t>2021-03-06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E4EE8-4813-471A-BB58-4BFD60336F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6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4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4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4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4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770523" y="919594"/>
            <a:ext cx="4650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Są takie Święta Wielkanocne - podkła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375" y="6543541"/>
            <a:ext cx="314459" cy="314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67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821">
        <p14:glitter pattern="hexagon"/>
      </p:transition>
    </mc:Choice>
    <mc:Fallback>
      <p:transition spd="slow" advTm="11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391956" y="842321"/>
            <a:ext cx="47141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pl-PL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hleb – symbol ciała Chrystusa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26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705">
        <p14:glitter pattern="hexagon"/>
      </p:transition>
    </mc:Choice>
    <mc:Fallback>
      <p:transition spd="slow" advTm="7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0"/>
            <a:ext cx="7229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Baranek- symbol zwycięstwa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życia nad śmiercią</a:t>
            </a:r>
            <a:endParaRPr lang="pl-PL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50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8675">
        <p14:glitter pattern="hexagon"/>
      </p:transition>
    </mc:Choice>
    <mc:Fallback>
      <p:transition spd="slow" advTm="8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50926" y="204922"/>
            <a:ext cx="4361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Ciasto- symbol doskonałości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15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218">
        <p14:glitter pattern="hexagon"/>
      </p:transition>
    </mc:Choice>
    <mc:Fallback>
      <p:transition spd="slow" advTm="10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5322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821562" y="230678"/>
            <a:ext cx="5648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Wędlina – symbol zdrowia i dostatku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5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752">
        <p14:glitter pattern="hexagon"/>
      </p:transition>
    </mc:Choice>
    <mc:Fallback>
      <p:transition spd="slow" advTm="9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1405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27339" y="256435"/>
            <a:ext cx="5958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Jajko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symbol odradzającego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się życie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5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337">
        <p14:glitter pattern="hexagon"/>
      </p:transition>
    </mc:Choice>
    <mc:Fallback>
      <p:transition spd="slow" advTm="7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901159" y="269315"/>
            <a:ext cx="5335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sól – symbol oczyszczenia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prawdy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78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510">
        <p14:glitter pattern="hexagon"/>
      </p:transition>
    </mc:Choice>
    <mc:Fallback>
      <p:transition spd="slow" advTm="11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99245" y="110259"/>
            <a:ext cx="11629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Wielkanocny stół już przygotowany. Na nim pisanki i baranek lukrowany.</a:t>
            </a:r>
          </a:p>
          <a:p>
            <a:pPr algn="ctr"/>
            <a:r>
              <a:rPr lang="pl-PL" sz="24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Mazurki gotowe, stoją w pięknym rzędzie, kiełbasa i żurek na pewno też będzie.</a:t>
            </a:r>
          </a:p>
          <a:p>
            <a:pPr algn="ctr"/>
            <a:r>
              <a:rPr lang="pl-PL" sz="24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Baba wielkanocna duża i pachnąca i owies zielony, co pędzi do słońca.</a:t>
            </a:r>
          </a:p>
          <a:p>
            <a:pPr algn="ctr"/>
            <a:r>
              <a:rPr lang="pl-PL" sz="24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koszyczku święconka i bazie w wazonie w świąteczny bukiet ułożone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470" y="1790179"/>
            <a:ext cx="8998046" cy="4836614"/>
          </a:xfrm>
          <a:prstGeom prst="rect">
            <a:avLst/>
          </a:prstGeom>
        </p:spPr>
      </p:pic>
      <p:pic>
        <p:nvPicPr>
          <p:cNvPr id="1026" name="Picture 2" descr="Trzy brokatowe pisanki - Gify i obrazki na GifyAgusi.p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9" y="895089"/>
            <a:ext cx="1470340" cy="11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zy brokatowe pisanki - Gify i obrazki na GifyAgusi.p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644" y="895089"/>
            <a:ext cx="1470340" cy="11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zy brokatowe pisanki - Gify i obrazki na GifyAgusi.p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6630"/>
            <a:ext cx="1470340" cy="11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zy brokatowe pisanki - Gify i obrazki na GifyAgusi.p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657" y="5666630"/>
            <a:ext cx="1470340" cy="11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04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1069">
        <p14:glitter pattern="hexagon"/>
      </p:transition>
    </mc:Choice>
    <mc:Fallback>
      <p:transition spd="slow" advTm="21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11700" y="0"/>
            <a:ext cx="9168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Świąteczne spotkania z bliskimi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916" y="4795897"/>
            <a:ext cx="1194278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Święta są czasem spotkań z najbliższymi. 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Wspólnie zasiadamy do wielkanocnego śniadania, d</a:t>
            </a:r>
            <a:r>
              <a:rPr lang="pl-PL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zielimy się jajkiem, składamy sobie życzenia,  zajadając się świątecznymi potrawami. Czas spędzony </a:t>
            </a:r>
            <a:br>
              <a:rPr lang="pl-PL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 rodziną jest bardzo ważny. W święta nikt nie powinien być sam.</a:t>
            </a:r>
            <a:endParaRPr lang="pl-PL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69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3361">
        <p14:glitter pattern="hexagon"/>
      </p:transition>
    </mc:Choice>
    <mc:Fallback>
      <p:transition spd="slow" advTm="23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69108" y="6027003"/>
            <a:ext cx="99027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Sposoby ozdabiania jaj wielkanocnych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Tradycja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ozdabiania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 jest bardzo stara, jest ona ważnym elementem </a:t>
            </a:r>
          </a:p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przygotowania do świąt wielkanocnych. Jest ulubioną czynnością dzieci.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70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470">
        <p14:glitter pattern="hexagon"/>
      </p:transition>
    </mc:Choice>
    <mc:Fallback>
      <p:transition spd="slow" advTm="13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646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01445" y="4978917"/>
            <a:ext cx="1194619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skorupce jajka roztopionym woskiem pszczelim rysuje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się różne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wzory. Wykonuje się to szpileczką umieszczoną w patyku. Następnie</a:t>
            </a:r>
          </a:p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zanurza się jajka w barwniku. W miejscu, gdzie jest wosk farba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pomaluje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skorupki. po wyjęciu jajka z farby, usuwa się wosk.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146860" y="-1646"/>
            <a:ext cx="1898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Pis</a:t>
            </a:r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anki</a:t>
            </a:r>
            <a:endParaRPr lang="pl-PL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03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746">
        <p14:glitter pattern="hexagon"/>
      </p:transition>
    </mc:Choice>
    <mc:Fallback>
      <p:transition spd="slow" advTm="18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ielkanoc w Polsce a w USA | Blog The Best Way - wyjazdy Work and Travel 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862154" y="252271"/>
            <a:ext cx="832696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 to najstarsze i najważniejsze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święto chrześcijańskie</a:t>
            </a: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upamiętniające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zmartwychwstanie</a:t>
            </a: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Jezusa Chrystusa, </a:t>
            </a:r>
            <a:endParaRPr lang="pl-PL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obchodzone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przez kościoły chrześcijańskie </a:t>
            </a:r>
            <a:endParaRPr lang="pl-PL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06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368">
        <p14:glitter pattern="hexagon"/>
      </p:transition>
    </mc:Choice>
    <mc:Fallback>
      <p:transition spd="slow" advTm="15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15353" cy="68580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56535" y="146861"/>
            <a:ext cx="27022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Drapanki</a:t>
            </a:r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37931" y="6182484"/>
            <a:ext cx="119394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zabarwionym jajku wydrapuje się wzory ostrym narzędziem– szpilką, nożem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2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204">
        <p14:glitter pattern="hexagon"/>
      </p:transition>
    </mc:Choice>
    <mc:Fallback>
      <p:transition spd="slow" advTm="15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935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97477" y="146862"/>
            <a:ext cx="25839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Kraszanki</a:t>
            </a:r>
            <a:endParaRPr lang="pl-PL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6871" y="5903893"/>
            <a:ext cx="12005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gotuje się w wywarze z barwnikiem uzyskanym ze składników</a:t>
            </a:r>
          </a:p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naturalnych (np. łupiny cebuli) lub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sztucznym.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07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676">
        <p14:glitter pattern="hexagon"/>
      </p:transition>
    </mc:Choice>
    <mc:Fallback>
      <p:transition spd="slow" advTm="14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93838" y="0"/>
            <a:ext cx="1000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Wycinanki, </a:t>
            </a:r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nalepianki, oklejanki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114378" y="6334780"/>
            <a:ext cx="7071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ajka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ozdabia się wzorami wyciętymi z papieru</a:t>
            </a:r>
            <a:endParaRPr lang="pl-PL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1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456">
        <p14:glitter pattern="hexagon"/>
      </p:transition>
    </mc:Choice>
    <mc:Fallback>
      <p:transition spd="slow" advTm="12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10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35367" y="5060224"/>
            <a:ext cx="1218673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Zgodnie z tradycją, w Niedzielę Wielkanocną,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czyli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pierwszy dzień 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Świąt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Wielkanocnych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zajączek wielkanocny chodzi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koszyczkiem wielkanocnym 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rozdaje prezenty - zazwyczaj drobne upominki lub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słodycze. Po wielkanocnym 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śniadaniu najmłodsi szukają upominków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ukrytych w tzw. gniazdkach.</a:t>
            </a:r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120782" y="-129827"/>
            <a:ext cx="9331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Szukanie prezentów od zajączka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32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450">
        <p14:glitter pattern="hexagon"/>
      </p:transition>
    </mc:Choice>
    <mc:Fallback>
      <p:transition spd="slow" advTm="19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8153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45860" y="0"/>
            <a:ext cx="49348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to jest: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kolorowe, malowane,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kraszone i pisane,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Wielkanoc darowane.</a:t>
            </a:r>
            <a:endParaRPr lang="pl-PL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602649" y="5534561"/>
            <a:ext cx="3195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pisanki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60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5149">
        <p14:glitter pattern="hexagon"/>
      </p:transition>
    </mc:Choice>
    <mc:Fallback>
      <p:transition spd="slow" advTm="25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" y="0"/>
            <a:ext cx="12157026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05930" y="133982"/>
            <a:ext cx="496039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Ten prawdziwy na śniadanie</a:t>
            </a:r>
          </a:p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wychodzi na łąkę.</a:t>
            </a:r>
          </a:p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Ten cukrowy raz do roku</a:t>
            </a:r>
          </a:p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ozdabia święconkę.</a:t>
            </a:r>
            <a:endParaRPr lang="pl-PL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543372" y="5659019"/>
            <a:ext cx="3648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baranek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27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2466">
        <p14:glitter pattern="hexagon"/>
      </p:transition>
    </mc:Choice>
    <mc:Fallback>
      <p:transition spd="slow" advTm="22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108224"/>
            <a:ext cx="594181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Ukrywa w Wielkanoc słodkości różne,</a:t>
            </a:r>
          </a:p>
          <a:p>
            <a:pPr algn="ctr"/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więc każde dziecko na niego czeka.</a:t>
            </a:r>
          </a:p>
          <a:p>
            <a:pPr algn="ctr"/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Zobaczyć go jednak - wysiłki to próżne,</a:t>
            </a:r>
          </a:p>
          <a:p>
            <a:pPr algn="ctr"/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 on susami – </a:t>
            </a:r>
            <a:r>
              <a:rPr lang="pl-PL" sz="28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kic</a:t>
            </a:r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 </a:t>
            </a:r>
            <a:r>
              <a:rPr lang="pl-PL" sz="28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Kic</a:t>
            </a:r>
            <a:r>
              <a:rPr lang="pl-PL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 Ucieka.</a:t>
            </a:r>
          </a:p>
        </p:txBody>
      </p:sp>
      <p:sp>
        <p:nvSpPr>
          <p:cNvPr id="6" name="Prostokąt 5"/>
          <p:cNvSpPr/>
          <p:nvPr/>
        </p:nvSpPr>
        <p:spPr>
          <a:xfrm>
            <a:off x="6781865" y="5633260"/>
            <a:ext cx="5410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Zając wielkanocny</a:t>
            </a:r>
            <a:endParaRPr lang="pl-PL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32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010">
        <p14:glitter pattern="hexagon"/>
      </p:transition>
    </mc:Choice>
    <mc:Fallback>
      <p:transition spd="slow" advTm="18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ŻUREK WIELKANOCNY - Limonkowy - blog kulinarn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008471" y="0"/>
            <a:ext cx="51211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Wielkanocna zupa,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niej kiełbaska pływa.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Jest tam też jajeczko,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żółte jak słoneczko.</a:t>
            </a:r>
            <a:endParaRPr lang="pl-PL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133641" y="5534561"/>
            <a:ext cx="24988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żurek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67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469">
        <p14:glitter pattern="hexagon"/>
      </p:transition>
    </mc:Choice>
    <mc:Fallback>
      <p:transition spd="slow" advTm="19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331722" y="273526"/>
            <a:ext cx="473116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to za gałązka,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kotków ma bez liku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chociaż nie zamruczy –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miła jest w dotyku?</a:t>
            </a:r>
          </a:p>
          <a:p>
            <a:pPr algn="ctr"/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780003" y="5934670"/>
            <a:ext cx="3274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azie kotki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05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289">
        <p14:glitter pattern="hexagon"/>
      </p:transition>
    </mc:Choice>
    <mc:Fallback>
      <p:transition spd="slow" advTm="19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niedziałek Wielkanocny – Lany Poniedziałek lub Śmigus-Dyngus | IKNW -  iKnurów.p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83874" y="0"/>
            <a:ext cx="412427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Jeden taki dzień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całym roku mamy,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że gdy nas obleją,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się nie gniewamy.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83874" y="5534561"/>
            <a:ext cx="64636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Śmigus dyngus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05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154">
        <p14:glitter pattern="hexagon"/>
      </p:transition>
    </mc:Choice>
    <mc:Fallback>
      <p:transition spd="slow" advTm="18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yama Karate Bochnia – Bocheński Klub Oyama Ka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39150" y="317061"/>
            <a:ext cx="773583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 to święto ruchome – rozpoczynające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się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według tradycji już w Wielką Sobotę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Najwcześniej może wypaść 22 marca, 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najpóźniej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zaś 25 kwietnia. Jego data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wyznaczana</a:t>
            </a: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jest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podstawie faz księżyca i zawsze wypada 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pierwszą niedzielę po wiosennej pełni księżyca</a:t>
            </a:r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78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437">
        <p14:glitter pattern="hexagon"/>
      </p:transition>
    </mc:Choice>
    <mc:Fallback>
      <p:transition spd="slow" advTm="16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6"/>
            <a:ext cx="12192001" cy="682148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0"/>
            <a:ext cx="475906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Mały, żółty ptaszek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 jajka się wykluwa,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zamiast piór ma puszek,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więc jeszcze nie fruwa.</a:t>
            </a:r>
          </a:p>
        </p:txBody>
      </p:sp>
      <p:pic>
        <p:nvPicPr>
          <p:cNvPr id="6146" name="Picture 2" descr="Wykluty z jajka kurczak - Gify i obrazki na GifyAgusi.p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2" y="3551039"/>
            <a:ext cx="34194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2" y="5571077"/>
            <a:ext cx="33874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kurczak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77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781">
        <p14:glitter pattern="hexagon"/>
      </p:transition>
    </mc:Choice>
    <mc:Fallback>
      <p:transition spd="slow" advTm="20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ABKA ORZECHOWO-KARMELOWA - Limonkowy - blog kulinarn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0" y="0"/>
            <a:ext cx="431586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Wyrośnięta pani,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lukrem jest polana.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świątecznym stole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pyszni się od rana.</a:t>
            </a:r>
          </a:p>
        </p:txBody>
      </p:sp>
      <p:sp>
        <p:nvSpPr>
          <p:cNvPr id="5" name="Prostokąt 4"/>
          <p:cNvSpPr/>
          <p:nvPr/>
        </p:nvSpPr>
        <p:spPr>
          <a:xfrm>
            <a:off x="9193499" y="5527527"/>
            <a:ext cx="27770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babka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7867">
        <p14:glitter pattern="hexagon"/>
      </p:transition>
    </mc:Choice>
    <mc:Fallback>
      <p:transition spd="slow" advTm="17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0"/>
            <a:ext cx="492327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Kiedy się w Wielkanoc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jajkiem wymieniamy,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mówiąc miłe słowa,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bliskim je składamy.</a:t>
            </a:r>
          </a:p>
        </p:txBody>
      </p:sp>
      <p:sp>
        <p:nvSpPr>
          <p:cNvPr id="5" name="Prostokąt 4"/>
          <p:cNvSpPr/>
          <p:nvPr/>
        </p:nvSpPr>
        <p:spPr>
          <a:xfrm>
            <a:off x="8344093" y="5534561"/>
            <a:ext cx="36989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życzenia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8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066">
        <p14:glitter pattern="hexagon"/>
      </p:transition>
    </mc:Choice>
    <mc:Fallback>
      <p:transition spd="slow" advTm="18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szyk wielkanocny 2017. Drożyzna na Wielkanoc. Za co zapłacimy najwięcej?  [INFOGRAFIKA] - Super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0"/>
            <a:ext cx="12192000" cy="68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399854" y="33330"/>
            <a:ext cx="479214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Wiklinowy koszyk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pięknie ozdobiony,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święconymi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produktami</a:t>
            </a:r>
          </a:p>
          <a:p>
            <a:pPr algn="ctr"/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 brzegi wypełniony</a:t>
            </a:r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486608" y="5534560"/>
            <a:ext cx="47053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Święconka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14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7121">
        <p14:glitter pattern="hexagon"/>
      </p:transition>
    </mc:Choice>
    <mc:Fallback>
      <p:transition spd="slow" advTm="17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8932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1" y="-31330"/>
            <a:ext cx="726711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Święcimy je na tydzień przed Wielkanocą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Są barwne kolorowe, zrobione </a:t>
            </a:r>
            <a:endParaRPr lang="pl-PL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 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żywych gałązek wierzby, bazi, </a:t>
            </a:r>
            <a:endParaRPr lang="pl-PL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bukszpanu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lub sztucznych kwiatów.</a:t>
            </a:r>
            <a:endParaRPr lang="pl-PL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096001" y="5934670"/>
            <a:ext cx="5745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alma wielkanocna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38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191">
        <p14:glitter pattern="hexagon"/>
      </p:transition>
    </mc:Choice>
    <mc:Fallback>
      <p:transition spd="slow" advTm="18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imacja | Happy easter, Easter, Rubber duc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9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575">
        <p14:glitter pattern="hexagon"/>
      </p:transition>
    </mc:Choice>
    <mc:Fallback>
      <p:transition spd="slow" advTm="95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056107" y="445361"/>
            <a:ext cx="5224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Quiz wielkanocny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06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741">
        <p14:glitter pattern="hexagon"/>
      </p:transition>
    </mc:Choice>
    <mc:Fallback>
      <p:transition spd="slow" advTm="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 obejrzeć w święta wielkanocne? Sprawdź program tv na Wielkanoc 2014! -  Telemagazyn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648518" y="0"/>
            <a:ext cx="6894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Kiedy święci się palmy?</a:t>
            </a:r>
          </a:p>
        </p:txBody>
      </p:sp>
      <p:sp>
        <p:nvSpPr>
          <p:cNvPr id="6" name="Prostokąt 5"/>
          <p:cNvSpPr/>
          <p:nvPr/>
        </p:nvSpPr>
        <p:spPr>
          <a:xfrm>
            <a:off x="214196" y="1336119"/>
            <a:ext cx="993227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Wielką 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Sobotę</a:t>
            </a:r>
          </a:p>
          <a:p>
            <a:pPr marL="514350" indent="-514350">
              <a:buFont typeface="+mj-lt"/>
              <a:buAutoNum type="arabicPeriod"/>
            </a:pPr>
            <a:endParaRPr lang="pl-PL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Niedzielę Palmową - tydzień przed 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Wielkanocą</a:t>
            </a:r>
          </a:p>
          <a:p>
            <a:pPr marL="514350" indent="-514350">
              <a:buFont typeface="+mj-lt"/>
              <a:buAutoNum type="arabicPeriod"/>
            </a:pPr>
            <a:endParaRPr lang="pl-PL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Niedzielę Wielkanocną na uroczystej porannej mszy</a:t>
            </a:r>
          </a:p>
          <a:p>
            <a:pPr marL="514350" indent="-514350">
              <a:buFont typeface="+mj-lt"/>
              <a:buAutoNum type="arabicPeriod"/>
            </a:pP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771" y="1846673"/>
            <a:ext cx="897539" cy="140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35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952">
        <p14:glitter pattern="hexagon"/>
      </p:transition>
    </mc:Choice>
    <mc:Fallback>
      <p:transition spd="slow" advTm="18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29937" y="1271056"/>
            <a:ext cx="10534422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Palmę, wodę do poświęcenia i prezenty od zajączka</a:t>
            </a:r>
            <a:endParaRPr lang="pl-PL" sz="2800" b="1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pl-PL" sz="2800" b="1" dirty="0" smtClean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</a:t>
            </a:r>
            <a:r>
              <a:rPr lang="pl-PL" sz="2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symbolicznej ilości to, co znajdzie się na wielkanocnym stole </a:t>
            </a:r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</a:p>
          <a:p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jajka</a:t>
            </a:r>
            <a:r>
              <a:rPr lang="pl-PL" sz="2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chleb, baranek, </a:t>
            </a:r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wędlina</a:t>
            </a:r>
            <a:r>
              <a:rPr lang="pl-PL" sz="2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sól i pieprz, </a:t>
            </a:r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chrzan</a:t>
            </a:r>
          </a:p>
          <a:p>
            <a:endParaRPr lang="pl-PL" sz="2800" b="1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pl-PL" sz="2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3. Czekoladowego </a:t>
            </a:r>
            <a:r>
              <a:rPr lang="pl-PL" sz="2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zająca i cukrowego baranka w towarzystwie palmy </a:t>
            </a:r>
            <a:endParaRPr lang="pl-PL" sz="2800" b="1" dirty="0" smtClean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96150" y="237387"/>
            <a:ext cx="10517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wkładamy do koszyczka wielkanocnego?</a:t>
            </a:r>
            <a:endParaRPr lang="pl-PL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948" y="1869708"/>
            <a:ext cx="906772" cy="14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14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5657">
        <p14:glitter pattern="hexagon"/>
      </p:transition>
    </mc:Choice>
    <mc:Fallback>
      <p:transition spd="slow" advTm="25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7936" y="1316413"/>
            <a:ext cx="250741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zajączek</a:t>
            </a:r>
          </a:p>
          <a:p>
            <a:pPr marL="742950" indent="-742950">
              <a:buFont typeface="+mj-lt"/>
              <a:buAutoNum type="arabicPeriod"/>
            </a:pPr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baranek</a:t>
            </a:r>
          </a:p>
          <a:p>
            <a:pPr marL="742950" indent="-742950">
              <a:buFont typeface="+mj-lt"/>
              <a:buAutoNum type="arabicPeriod"/>
            </a:pPr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wąż</a:t>
            </a:r>
            <a:endParaRPr lang="pl-PL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14753" y="144622"/>
            <a:ext cx="11842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zwierzątek wielkanocnych nie należy: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33" y="3338350"/>
            <a:ext cx="799521" cy="12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98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299">
        <p14:glitter pattern="hexagon"/>
      </p:transition>
    </mc:Choice>
    <mc:Fallback>
      <p:transition spd="slow" advTm="16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980753" y="404439"/>
            <a:ext cx="102304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Polska </a:t>
            </a:r>
            <a:r>
              <a:rPr lang="pl-PL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nazwa „Wielkanoc” wskazuje, że jest to święto wielkiej nocy</a:t>
            </a:r>
            <a:r>
              <a:rPr lang="pl-PL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pl-PL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Która to noc została więc nazwana wielką?</a:t>
            </a:r>
          </a:p>
        </p:txBody>
      </p:sp>
      <p:sp>
        <p:nvSpPr>
          <p:cNvPr id="6" name="Prostokąt 5"/>
          <p:cNvSpPr/>
          <p:nvPr/>
        </p:nvSpPr>
        <p:spPr>
          <a:xfrm>
            <a:off x="830662" y="5156743"/>
            <a:ext cx="1102006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Została tak nazwana noc w czasie której Jezus rzekomo zmartwychwstał, </a:t>
            </a:r>
          </a:p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więc noc z soboty na niedzielę. Nazwa ta więc wskazuje,</a:t>
            </a:r>
          </a:p>
          <a:p>
            <a:pPr algn="ctr"/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że głównym świętem chrześcijańskim jest dzień zmartwychwstania.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7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920">
        <p14:glitter pattern="hexagon"/>
      </p:transition>
    </mc:Choice>
    <mc:Fallback>
      <p:transition spd="slow" advTm="18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937692" y="0"/>
            <a:ext cx="3834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Kraszanki to: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67425" y="1191298"/>
            <a:ext cx="8923468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jajka pofarbowane na jednolity kolor,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kiedyś</a:t>
            </a:r>
            <a:b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wyłącznie naturalnymi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metodami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jajka zdobione woskiem i potem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farbowane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jajka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na których wzory są wydrapane ostrym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narzędzie</a:t>
            </a:r>
          </a:p>
          <a:p>
            <a:pPr algn="ctr"/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44" y="1052118"/>
            <a:ext cx="834550" cy="13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06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4959">
        <p14:glitter pattern="hexagon"/>
      </p:transition>
    </mc:Choice>
    <mc:Fallback>
      <p:transition spd="slow" advTm="24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0158" y="0"/>
            <a:ext cx="12111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Wielkanoc prezenty dzieciom przynosi: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0313" y="1458128"/>
            <a:ext cx="229601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kurczaczek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zajączek</a:t>
            </a: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baranek</a:t>
            </a:r>
          </a:p>
          <a:p>
            <a:pPr algn="ctr"/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71" y="1803921"/>
            <a:ext cx="900491" cy="14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87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869">
        <p14:glitter pattern="hexagon"/>
      </p:transition>
    </mc:Choice>
    <mc:Fallback>
      <p:transition spd="slow" advTm="20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595078" y="108225"/>
            <a:ext cx="6134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Jajko jest symbolem</a:t>
            </a:r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8088" y="1658328"/>
            <a:ext cx="2696764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owego życia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szczęścia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smutku</a:t>
            </a:r>
          </a:p>
          <a:p>
            <a:pPr algn="ctr"/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88" y="1031555"/>
            <a:ext cx="939129" cy="146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6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168">
        <p14:glitter pattern="hexagon"/>
      </p:transition>
    </mc:Choice>
    <mc:Fallback>
      <p:transition spd="slow" advTm="19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216829" y="-37542"/>
            <a:ext cx="9405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Wielkanocna sól jest symbolem: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1981" y="1263375"/>
            <a:ext cx="2557239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oczyszczenia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hałasu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apetytu</a:t>
            </a:r>
          </a:p>
          <a:p>
            <a:pPr algn="ctr"/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51" y="885788"/>
            <a:ext cx="879885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10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517">
        <p14:glitter pattern="hexagon"/>
      </p:transition>
    </mc:Choice>
    <mc:Fallback>
      <p:transition spd="slow" advTm="18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64943" y="-36261"/>
            <a:ext cx="100621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takcie śniadanie wielkanocnego</a:t>
            </a:r>
            <a:b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dzielimy się: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8949" y="1522522"/>
            <a:ext cx="2217145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opłatkiem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jajkiem</a:t>
            </a:r>
          </a:p>
          <a:p>
            <a:pPr marL="514350" indent="-514350">
              <a:buFont typeface="+mj-lt"/>
              <a:buAutoNum type="arabicPeriod"/>
            </a:pPr>
            <a:endParaRPr lang="pl-PL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chlebem</a:t>
            </a:r>
          </a:p>
          <a:p>
            <a:pPr algn="ctr"/>
            <a:endParaRPr lang="pl-P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Treningi w okresie świątecznym – RG Legia Warszawa Gimnastyka Artystyczn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03" y="2263462"/>
            <a:ext cx="932581" cy="145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99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552">
        <p14:glitter pattern="hexagon"/>
      </p:transition>
    </mc:Choice>
    <mc:Fallback>
      <p:transition spd="slow" advTm="19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IELKANOC - Szkolne Blog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088474" y="5934670"/>
            <a:ext cx="2103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Koniec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22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939">
        <p14:glitter pattern="hexagon"/>
      </p:transition>
    </mc:Choice>
    <mc:Fallback>
      <p:transition spd="slow" advTm="16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38725" y="95346"/>
            <a:ext cx="9114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 Niedzielę  Palmową  święcimy 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palmy  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kościele. </a:t>
            </a:r>
            <a:endParaRPr lang="pl-PL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28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808">
        <p14:glitter pattern="hexagon"/>
      </p:transition>
    </mc:Choice>
    <mc:Fallback>
      <p:transition spd="slow" advTm="9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90468" y="970911"/>
            <a:ext cx="9780370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Dawno temu, kiedy Pan Jezus wjeżdżał na swoim osiołku do Jerozolimy,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ludzie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witali go i na jego cześć machali gałązkami z drzewa palmowego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 pamiątkę tego wydarzenia ustanowiono Niedzielę Palmową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dawniej nazywaną  „Kwietną”  lub  „</a:t>
            </a:r>
            <a:r>
              <a:rPr lang="pl-PL" sz="2400" b="1" spc="50" dirty="0" err="1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Wierzbną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”, 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gdyż 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gałązki  wierzbowe  pokryte baziami  zastępowały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  Polsce  gałązki  palmowe.  Wierzbowe  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bazie</a:t>
            </a: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przystrajano   bukszpanem,  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kwiatami   i   kolorowymi   wstążkami.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Obecnie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palmy, w zależności od regionu Polski 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wykonuje</a:t>
            </a: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z kolorowych suszonych kwiatów i ziół ,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różnobarwnych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kwiatów z bibułki. 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Największe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palmy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Polsce wykonuje się na Kurpiach we wsi Łyse.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Mają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one nawet kilka metrów długości.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Poświęcone  palmy  wielkanocne  miały  chronić  ludzi,  </a:t>
            </a:r>
            <a:endParaRPr lang="pl-PL" sz="2400" b="1" spc="50" dirty="0" smtClean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zwierzęta 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  domy przed  wszelkim  złem,  chorobami,  nieurodzajem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ctr"/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Poświęconą  </a:t>
            </a:r>
            <a:r>
              <a:rPr lang="pl-PL" sz="2400" b="1" spc="50" dirty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palmę traktowano  z  wielkim  </a:t>
            </a:r>
            <a:r>
              <a:rPr lang="pl-PL" sz="2400" b="1" spc="50" dirty="0" smtClean="0">
                <a:ln w="9525" cmpd="sng">
                  <a:solidFill>
                    <a:schemeClr val="tx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szacunkiem.</a:t>
            </a:r>
            <a:endParaRPr lang="pl-PL" sz="2400" b="1" cap="none" spc="50" dirty="0">
              <a:ln w="9525" cmpd="sng">
                <a:solidFill>
                  <a:schemeClr val="tx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2346" y="0"/>
            <a:ext cx="112191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Skąd wywodzi się tradycja święcenia palm?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5" y="3008671"/>
            <a:ext cx="3609975" cy="3849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73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2519">
        <p14:glitter pattern="hexagon"/>
      </p:transition>
    </mc:Choice>
    <mc:Fallback>
      <p:transition spd="slow" advTm="42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0"/>
            <a:ext cx="12191994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9689" y="0"/>
            <a:ext cx="11232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Wielką Sobotę święcimy pokarmy w kościele</a:t>
            </a:r>
            <a:endParaRPr lang="pl-PL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12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038">
        <p14:glitter pattern="hexagon"/>
      </p:transition>
    </mc:Choice>
    <mc:Fallback>
      <p:transition spd="slow" advTm="15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93181" y="623653"/>
            <a:ext cx="1165537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0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święconkę przygotowuje się koszyk wiklinowy lub z sosnowych korzeni. Wyścieła się go białą serwetką. Ozdabia zielonymi gałązkami bukszpanu, baziami, kwiatami. Są one symbolem zwycięstwa życia nad śmiercią. Pokarmy, które znajdują się w koszyczku będą poświęcone, należy więc zjeść je w czasie świąt. Skorupki jajek oddajemy do zjedzenia kurom, palimy je lub zakopujemy w ziemi. Serwetki i koszyczka, </a:t>
            </a:r>
            <a:br>
              <a:rPr lang="pl-PL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którym była święconka nie używamy do innych celów</a:t>
            </a:r>
            <a:endParaRPr lang="pl-PL" sz="2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2894"/>
            <a:ext cx="12192000" cy="458510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686434" y="-17714"/>
            <a:ext cx="2668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Święconka</a:t>
            </a:r>
            <a:endParaRPr lang="pl-PL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59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3632">
        <p14:glitter pattern="hexagon"/>
      </p:transition>
    </mc:Choice>
    <mc:Fallback>
      <p:transition spd="slow" advTm="33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Świeta Wielkanocne: Animowane Kartki Wesołego Alleluj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43194" y="1363822"/>
            <a:ext cx="8004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symbolizują pokarmy, 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które wkładamy do koszyczka?</a:t>
            </a:r>
            <a:endParaRPr lang="pl-PL" sz="4800" b="1" cap="none" spc="0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74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952">
        <p14:glitter pattern="hexagon"/>
      </p:transition>
    </mc:Choice>
    <mc:Fallback>
      <p:transition spd="slow" advTm="11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3.1|0.7|0.6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7|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6|5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7|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1|7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2|8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8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2|6.1|3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6|5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5|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2|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|1.4|8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1.6|2.2|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9|3|4.4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|1.3|1.1|9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2|1.6|10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1.9|0.8|1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2|0.8|0.9|7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1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989</Words>
  <Application>Microsoft Office PowerPoint</Application>
  <PresentationFormat>Panoramiczny</PresentationFormat>
  <Paragraphs>179</Paragraphs>
  <Slides>45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(nysia)</dc:creator>
  <cp:lastModifiedBy>magdalena (nysia)</cp:lastModifiedBy>
  <cp:revision>64</cp:revision>
  <dcterms:created xsi:type="dcterms:W3CDTF">2021-03-04T11:59:22Z</dcterms:created>
  <dcterms:modified xsi:type="dcterms:W3CDTF">2021-03-06T19:20:35Z</dcterms:modified>
</cp:coreProperties>
</file>